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8" r:id="rId4"/>
    <p:sldId id="269" r:id="rId5"/>
    <p:sldId id="270" r:id="rId6"/>
    <p:sldId id="261" r:id="rId7"/>
    <p:sldId id="271" r:id="rId8"/>
    <p:sldId id="272" r:id="rId9"/>
    <p:sldId id="275" r:id="rId10"/>
    <p:sldId id="273" r:id="rId11"/>
    <p:sldId id="274" r:id="rId12"/>
    <p:sldId id="280" r:id="rId13"/>
    <p:sldId id="279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024840"/>
        <c:axId val="325142824"/>
      </c:scatterChart>
      <c:valAx>
        <c:axId val="32702484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i="1" dirty="0" err="1" smtClean="0"/>
                  <a:t>x</a:t>
                </a:r>
                <a:r>
                  <a:rPr lang="en-US" sz="1800" i="1" baseline="-25000" dirty="0" err="1" smtClean="0"/>
                  <a:t>air</a:t>
                </a:r>
                <a:r>
                  <a:rPr lang="en-US" sz="1800" i="1" baseline="-25000" dirty="0" smtClean="0"/>
                  <a:t> </a:t>
                </a:r>
                <a:r>
                  <a:rPr lang="en-US" sz="1800" baseline="0" dirty="0" smtClean="0"/>
                  <a:t>, Distance GBAS to Threshold (km)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42824"/>
        <c:crosses val="autoZero"/>
        <c:crossBetween val="midCat"/>
      </c:valAx>
      <c:valAx>
        <c:axId val="32514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i="1" dirty="0" smtClean="0"/>
                  <a:t>E</a:t>
                </a:r>
                <a:r>
                  <a:rPr lang="en-US" sz="2000" i="1" baseline="-25000" dirty="0" smtClean="0"/>
                  <a:t>IG</a:t>
                </a:r>
                <a:r>
                  <a:rPr lang="en-US" sz="2000" baseline="0" dirty="0" smtClean="0"/>
                  <a:t> (m)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5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9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81FF-6DAA-47A1-B54B-9769E9BFB23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EA52-C076-44CE-A924-142DC2830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Availability of GAST D versus </a:t>
            </a:r>
            <a:br>
              <a:rPr lang="en-US" sz="4800" dirty="0" smtClean="0"/>
            </a:br>
            <a:r>
              <a:rPr lang="en-US" sz="4800" dirty="0" smtClean="0"/>
              <a:t>Ground Broadcast EIG Parameters and Airborne Geometry Screening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272"/>
            <a:ext cx="9144000" cy="1046527"/>
          </a:xfrm>
        </p:spPr>
        <p:txBody>
          <a:bodyPr/>
          <a:lstStyle/>
          <a:p>
            <a:r>
              <a:rPr lang="en-US" dirty="0" smtClean="0"/>
              <a:t>Matt Harris, Paul </a:t>
            </a:r>
            <a:r>
              <a:rPr lang="en-US" dirty="0" smtClean="0"/>
              <a:t>Schlais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7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838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XPL &lt; XAL  </a:t>
            </a:r>
            <a:r>
              <a:rPr lang="en-US" b="1" dirty="0" smtClean="0">
                <a:solidFill>
                  <a:srgbClr val="00B050"/>
                </a:solidFill>
              </a:rPr>
              <a:t>&amp;  S</a:t>
            </a:r>
            <a:r>
              <a:rPr lang="en-US" b="1" baseline="-25000" dirty="0" smtClean="0">
                <a:solidFill>
                  <a:srgbClr val="00B050"/>
                </a:solidFill>
              </a:rPr>
              <a:t>vert2</a:t>
            </a:r>
            <a:r>
              <a:rPr lang="en-US" b="1" dirty="0" smtClean="0">
                <a:solidFill>
                  <a:srgbClr val="00B050"/>
                </a:solidFill>
              </a:rPr>
              <a:t> &lt; E</a:t>
            </a:r>
            <a:r>
              <a:rPr lang="en-US" b="1" baseline="-25000" dirty="0" smtClean="0">
                <a:solidFill>
                  <a:srgbClr val="00B050"/>
                </a:solidFill>
              </a:rPr>
              <a:t>V</a:t>
            </a:r>
            <a:r>
              <a:rPr lang="en-US" b="1" dirty="0" smtClean="0">
                <a:solidFill>
                  <a:srgbClr val="00B050"/>
                </a:solidFill>
              </a:rPr>
              <a:t> / E</a:t>
            </a:r>
            <a:r>
              <a:rPr lang="en-US" b="1" baseline="-25000" dirty="0" smtClean="0">
                <a:solidFill>
                  <a:srgbClr val="00B050"/>
                </a:solidFill>
              </a:rPr>
              <a:t>IG</a:t>
            </a:r>
            <a:br>
              <a:rPr lang="en-US" b="1" baseline="-25000" dirty="0" smtClean="0">
                <a:solidFill>
                  <a:srgbClr val="00B050"/>
                </a:solidFill>
              </a:rPr>
            </a:br>
            <a:r>
              <a:rPr lang="en-US" sz="2000" b="1" i="1" dirty="0"/>
              <a:t>Martinez</a:t>
            </a:r>
            <a:r>
              <a:rPr lang="en-US" sz="2000" i="1" dirty="0"/>
              <a:t> + </a:t>
            </a:r>
            <a:r>
              <a:rPr lang="en-US" sz="2000" b="1" i="1" dirty="0"/>
              <a:t>RTCA / Minimum </a:t>
            </a:r>
            <a:r>
              <a:rPr lang="en-US" sz="2000" i="1" dirty="0"/>
              <a:t>Constellation State = [24=95%, 23=3%, 22=1.2%, 21=0.8%, &lt;21=0%]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9418320" cy="53233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6608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838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XPL &lt; XAL  &amp;  S</a:t>
            </a:r>
            <a:r>
              <a:rPr lang="en-US" baseline="-25000" dirty="0" smtClean="0"/>
              <a:t>vert2</a:t>
            </a:r>
            <a:r>
              <a:rPr lang="en-US" dirty="0" smtClean="0"/>
              <a:t> &lt; E</a:t>
            </a:r>
            <a:r>
              <a:rPr lang="en-US" baseline="-25000" dirty="0" smtClean="0"/>
              <a:t>V</a:t>
            </a:r>
            <a:r>
              <a:rPr lang="en-US" dirty="0" smtClean="0"/>
              <a:t> / E</a:t>
            </a:r>
            <a:r>
              <a:rPr lang="en-US" baseline="-25000" dirty="0" smtClean="0"/>
              <a:t>IG</a:t>
            </a:r>
            <a:br>
              <a:rPr lang="en-US" baseline="-25000" dirty="0" smtClean="0"/>
            </a:br>
            <a:r>
              <a:rPr lang="en-US" sz="2000" b="1" i="1" dirty="0"/>
              <a:t>Martinez</a:t>
            </a:r>
            <a:r>
              <a:rPr lang="en-US" sz="2000" i="1" dirty="0"/>
              <a:t> +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Historical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/>
              <a:t>Constellation State = </a:t>
            </a:r>
            <a:r>
              <a:rPr lang="en-US" sz="2000" i="1" dirty="0"/>
              <a:t>[</a:t>
            </a:r>
            <a:r>
              <a:rPr lang="en-US" sz="2000" i="1" dirty="0" smtClean="0"/>
              <a:t>24=98.3%, 23=0.6%, 22=1.0%, 21=0.1%, </a:t>
            </a:r>
            <a:r>
              <a:rPr lang="en-US" sz="2000" i="1" dirty="0"/>
              <a:t>&lt;21=0%]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9418320" cy="53233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6608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2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838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XPL &lt; XAL  &amp;  S</a:t>
            </a:r>
            <a:r>
              <a:rPr lang="en-US" baseline="-25000" dirty="0" smtClean="0"/>
              <a:t>vert2</a:t>
            </a:r>
            <a:r>
              <a:rPr lang="en-US" dirty="0" smtClean="0"/>
              <a:t> &lt; E</a:t>
            </a:r>
            <a:r>
              <a:rPr lang="en-US" baseline="-25000" dirty="0" smtClean="0"/>
              <a:t>V</a:t>
            </a:r>
            <a:r>
              <a:rPr lang="en-US" dirty="0" smtClean="0"/>
              <a:t> / E</a:t>
            </a:r>
            <a:r>
              <a:rPr lang="en-US" baseline="-25000" dirty="0" smtClean="0"/>
              <a:t>IG</a:t>
            </a:r>
            <a:br>
              <a:rPr lang="en-US" baseline="-25000" dirty="0" smtClean="0"/>
            </a:br>
            <a:r>
              <a:rPr lang="en-US" sz="2000" b="1" i="1" u="sng" dirty="0" smtClean="0">
                <a:solidFill>
                  <a:schemeClr val="accent1"/>
                </a:solidFill>
              </a:rPr>
              <a:t>Expanded 24 + </a:t>
            </a:r>
            <a:r>
              <a:rPr lang="en-US" sz="2000" b="1" i="1" u="sng" dirty="0">
                <a:solidFill>
                  <a:schemeClr val="accent1"/>
                </a:solidFill>
              </a:rPr>
              <a:t>RTCA / Minimum </a:t>
            </a:r>
            <a:r>
              <a:rPr lang="en-US" sz="2000" i="1" dirty="0">
                <a:solidFill>
                  <a:schemeClr val="accent1"/>
                </a:solidFill>
              </a:rPr>
              <a:t>Constellation State = [</a:t>
            </a:r>
            <a:r>
              <a:rPr lang="en-US" sz="2000" i="1" dirty="0" smtClean="0">
                <a:solidFill>
                  <a:schemeClr val="accent1"/>
                </a:solidFill>
              </a:rPr>
              <a:t>27=95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26=3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25=1.2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24=0.8</a:t>
            </a:r>
            <a:r>
              <a:rPr lang="en-US" sz="2000" i="1" dirty="0">
                <a:solidFill>
                  <a:schemeClr val="accent1"/>
                </a:solidFill>
              </a:rPr>
              <a:t>%, &lt;21=0%]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9418320" cy="532340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6608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186838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XPL &lt; XAL  &amp;  S</a:t>
            </a:r>
            <a:r>
              <a:rPr lang="en-US" baseline="-25000" dirty="0" smtClean="0"/>
              <a:t>vert2</a:t>
            </a:r>
            <a:r>
              <a:rPr lang="en-US" dirty="0" smtClean="0"/>
              <a:t> &lt; E</a:t>
            </a:r>
            <a:r>
              <a:rPr lang="en-US" baseline="-25000" dirty="0" smtClean="0"/>
              <a:t>V</a:t>
            </a:r>
            <a:r>
              <a:rPr lang="en-US" dirty="0" smtClean="0"/>
              <a:t> / E</a:t>
            </a:r>
            <a:r>
              <a:rPr lang="en-US" baseline="-25000" dirty="0" smtClean="0"/>
              <a:t>IG</a:t>
            </a:r>
            <a:br>
              <a:rPr lang="en-US" baseline="-25000" dirty="0" smtClean="0"/>
            </a:br>
            <a:r>
              <a:rPr lang="en-US" sz="2000" b="1" i="1" u="sng" dirty="0" smtClean="0">
                <a:solidFill>
                  <a:schemeClr val="accent1"/>
                </a:solidFill>
              </a:rPr>
              <a:t>Week 42 YUMA </a:t>
            </a:r>
            <a:r>
              <a:rPr lang="en-US" sz="2000" b="1" i="1" u="sng" dirty="0">
                <a:solidFill>
                  <a:schemeClr val="accent1"/>
                </a:solidFill>
              </a:rPr>
              <a:t>+ RTCA / Minimum </a:t>
            </a:r>
            <a:r>
              <a:rPr lang="en-US" sz="2000" i="1" dirty="0">
                <a:solidFill>
                  <a:schemeClr val="accent1"/>
                </a:solidFill>
              </a:rPr>
              <a:t>Constellation State = </a:t>
            </a:r>
            <a:r>
              <a:rPr lang="en-US" sz="2000" i="1" dirty="0" smtClean="0">
                <a:solidFill>
                  <a:schemeClr val="accent1"/>
                </a:solidFill>
              </a:rPr>
              <a:t>[31=95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30=3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29=1.2</a:t>
            </a:r>
            <a:r>
              <a:rPr lang="en-US" sz="2000" i="1" dirty="0">
                <a:solidFill>
                  <a:schemeClr val="accent1"/>
                </a:solidFill>
              </a:rPr>
              <a:t>%, </a:t>
            </a:r>
            <a:r>
              <a:rPr lang="en-US" sz="2000" i="1" dirty="0" smtClean="0">
                <a:solidFill>
                  <a:schemeClr val="accent1"/>
                </a:solidFill>
              </a:rPr>
              <a:t>28=0.8</a:t>
            </a:r>
            <a:r>
              <a:rPr lang="en-US" sz="2000" i="1" dirty="0">
                <a:solidFill>
                  <a:schemeClr val="accent1"/>
                </a:solidFill>
              </a:rPr>
              <a:t>%, &lt;</a:t>
            </a:r>
            <a:r>
              <a:rPr lang="en-US" sz="2000" i="1" dirty="0" smtClean="0">
                <a:solidFill>
                  <a:schemeClr val="accent1"/>
                </a:solidFill>
              </a:rPr>
              <a:t>28=0</a:t>
            </a:r>
            <a:r>
              <a:rPr lang="en-US" sz="2000" i="1" dirty="0">
                <a:solidFill>
                  <a:schemeClr val="accent1"/>
                </a:solidFill>
              </a:rPr>
              <a:t>%]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9418320" cy="532340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6608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838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XPL &lt; XAL  &amp;  S</a:t>
            </a:r>
            <a:r>
              <a:rPr lang="en-US" baseline="-25000" dirty="0" smtClean="0"/>
              <a:t>vert2</a:t>
            </a:r>
            <a:r>
              <a:rPr lang="en-US" dirty="0" smtClean="0"/>
              <a:t> &lt; E</a:t>
            </a:r>
            <a:r>
              <a:rPr lang="en-US" baseline="-25000" dirty="0" smtClean="0"/>
              <a:t>V</a:t>
            </a:r>
            <a:r>
              <a:rPr lang="en-US" dirty="0" smtClean="0"/>
              <a:t> / E</a:t>
            </a:r>
            <a:r>
              <a:rPr lang="en-US" baseline="-25000" dirty="0" smtClean="0"/>
              <a:t>IG</a:t>
            </a:r>
            <a:br>
              <a:rPr lang="en-US" baseline="-25000" dirty="0" smtClean="0"/>
            </a:br>
            <a:r>
              <a:rPr lang="en-US" sz="2000" b="1" i="1" u="sng" dirty="0" smtClean="0">
                <a:solidFill>
                  <a:srgbClr val="00B050"/>
                </a:solidFill>
              </a:rPr>
              <a:t>Week 42 YUMA </a:t>
            </a:r>
            <a:r>
              <a:rPr lang="en-US" sz="2000" b="1" i="1" dirty="0" smtClean="0">
                <a:solidFill>
                  <a:srgbClr val="00B050"/>
                </a:solidFill>
              </a:rPr>
              <a:t>+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Historical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/>
              <a:t>Constellation State = [</a:t>
            </a:r>
            <a:r>
              <a:rPr lang="en-US" sz="2000" i="1" dirty="0" smtClean="0"/>
              <a:t>31=98.3</a:t>
            </a:r>
            <a:r>
              <a:rPr lang="en-US" sz="2000" i="1" dirty="0" smtClean="0"/>
              <a:t>%, </a:t>
            </a:r>
            <a:r>
              <a:rPr lang="en-US" sz="2000" i="1" dirty="0" smtClean="0"/>
              <a:t>30=0.6</a:t>
            </a:r>
            <a:r>
              <a:rPr lang="en-US" sz="2000" i="1" dirty="0" smtClean="0"/>
              <a:t>%, </a:t>
            </a:r>
            <a:r>
              <a:rPr lang="en-US" sz="2000" i="1" dirty="0" smtClean="0"/>
              <a:t>29=1.0</a:t>
            </a:r>
            <a:r>
              <a:rPr lang="en-US" sz="2000" i="1" dirty="0" smtClean="0"/>
              <a:t>%, </a:t>
            </a:r>
            <a:r>
              <a:rPr lang="en-US" sz="2000" i="1" dirty="0" smtClean="0"/>
              <a:t>28=0.1</a:t>
            </a:r>
            <a:r>
              <a:rPr lang="en-US" sz="2000" i="1" dirty="0" smtClean="0"/>
              <a:t>%, </a:t>
            </a:r>
            <a:r>
              <a:rPr lang="en-US" sz="2000" i="1" dirty="0"/>
              <a:t>&lt;</a:t>
            </a:r>
            <a:r>
              <a:rPr lang="en-US" sz="2000" i="1" dirty="0" smtClean="0"/>
              <a:t>28=0</a:t>
            </a:r>
            <a:r>
              <a:rPr lang="en-US" sz="2000" i="1" dirty="0"/>
              <a:t>%]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6608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14400" y="1463040"/>
            <a:ext cx="9418320" cy="5323398"/>
            <a:chOff x="914400" y="1463040"/>
            <a:chExt cx="9418320" cy="53233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463040"/>
              <a:ext cx="9418320" cy="53233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49974" y="1523682"/>
              <a:ext cx="18274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31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4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524"/>
          <a:stretch/>
        </p:blipFill>
        <p:spPr>
          <a:xfrm>
            <a:off x="1757359" y="1602541"/>
            <a:ext cx="4081146" cy="726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9035"/>
          <a:stretch/>
        </p:blipFill>
        <p:spPr>
          <a:xfrm>
            <a:off x="6154723" y="1565217"/>
            <a:ext cx="4081146" cy="764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/>
          <a:lstStyle/>
          <a:p>
            <a:r>
              <a:rPr lang="en-US" dirty="0" smtClean="0"/>
              <a:t>Availability Simulation Assumptions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635"/>
            <a:ext cx="11065778" cy="56164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VPL, LPL Equations</a:t>
            </a:r>
          </a:p>
          <a:p>
            <a:endParaRPr lang="en-US" sz="1100" dirty="0" smtClean="0"/>
          </a:p>
          <a:p>
            <a:endParaRPr lang="en-US" sz="1100" dirty="0"/>
          </a:p>
          <a:p>
            <a:pPr lvl="1"/>
            <a:endParaRPr lang="en-US" sz="1200" dirty="0" smtClean="0"/>
          </a:p>
          <a:p>
            <a:pPr lvl="1"/>
            <a:r>
              <a:rPr lang="el-GR" sz="1800" dirty="0" smtClean="0"/>
              <a:t>σ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V</a:t>
            </a:r>
            <a:r>
              <a:rPr lang="en-US" sz="1800" dirty="0" smtClean="0"/>
              <a:t>, </a:t>
            </a:r>
            <a:r>
              <a:rPr lang="el-GR" sz="1800" dirty="0" smtClean="0"/>
              <a:t>σ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assumed to be 15% of </a:t>
            </a:r>
            <a:r>
              <a:rPr lang="el-GR" sz="1800" dirty="0" smtClean="0"/>
              <a:t>σ</a:t>
            </a:r>
            <a:r>
              <a:rPr lang="en-US" sz="1800" baseline="-25000" dirty="0" err="1" smtClean="0"/>
              <a:t>vert</a:t>
            </a:r>
            <a:r>
              <a:rPr lang="en-US" sz="1800" dirty="0" smtClean="0"/>
              <a:t>, and </a:t>
            </a:r>
            <a:r>
              <a:rPr lang="el-GR" sz="1800" dirty="0" smtClean="0"/>
              <a:t>σ</a:t>
            </a:r>
            <a:r>
              <a:rPr lang="en-US" sz="1800" baseline="-25000" dirty="0" err="1" smtClean="0"/>
              <a:t>lat</a:t>
            </a:r>
            <a:r>
              <a:rPr lang="en-US" sz="1800" dirty="0" smtClean="0"/>
              <a:t> in the position domain, used 2-</a:t>
            </a:r>
            <a:r>
              <a:rPr lang="el-GR" sz="1800" dirty="0" smtClean="0"/>
              <a:t>σ</a:t>
            </a:r>
            <a:r>
              <a:rPr lang="en-US" sz="1800" dirty="0" smtClean="0"/>
              <a:t> value for DV, DL in availability</a:t>
            </a:r>
          </a:p>
          <a:p>
            <a:pPr lvl="2"/>
            <a:r>
              <a:rPr lang="en-US" sz="1400" i="1" dirty="0" smtClean="0"/>
              <a:t>Reference: Murphy, Harris, Beauchamp, “Implications of 30-Second Smoothing for GBAS Approach Service Type D”, ION ITM 2010</a:t>
            </a:r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GAST = D, M = 4,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ffmd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= 5.847, </a:t>
            </a:r>
            <a:r>
              <a:rPr lang="en-US" sz="1600" i="1" dirty="0" smtClean="0"/>
              <a:t>h</a:t>
            </a:r>
            <a:r>
              <a:rPr lang="en-US" sz="1600" i="1" baseline="-25000" dirty="0" smtClean="0"/>
              <a:t>0</a:t>
            </a:r>
            <a:r>
              <a:rPr lang="en-US" sz="1600" dirty="0" smtClean="0"/>
              <a:t> = 14300 m, </a:t>
            </a:r>
            <a:r>
              <a:rPr lang="en-US" sz="1600" i="1" dirty="0" err="1" smtClean="0">
                <a:latin typeface="Symbol" panose="05050102010706020507" pitchFamily="18" charset="2"/>
              </a:rPr>
              <a:t>s</a:t>
            </a:r>
            <a:r>
              <a:rPr lang="en-US" sz="1600" i="1" baseline="-25000" dirty="0" err="1" smtClean="0"/>
              <a:t>n</a:t>
            </a:r>
            <a:r>
              <a:rPr lang="en-US" sz="1600" dirty="0" smtClean="0"/>
              <a:t> = 25, </a:t>
            </a:r>
            <a:r>
              <a:rPr lang="en-US" sz="1600" i="1" dirty="0" smtClean="0">
                <a:latin typeface="Symbol" panose="05050102010706020507" pitchFamily="18" charset="2"/>
              </a:rPr>
              <a:t>D</a:t>
            </a:r>
            <a:r>
              <a:rPr lang="en-US" sz="1600" i="1" dirty="0" smtClean="0"/>
              <a:t>h</a:t>
            </a:r>
            <a:r>
              <a:rPr lang="en-US" sz="1600" dirty="0" smtClean="0"/>
              <a:t> = 15.24 m, </a:t>
            </a:r>
            <a:r>
              <a:rPr lang="en-US" sz="1600" i="1" dirty="0" err="1" smtClean="0">
                <a:latin typeface="Symbol" panose="05050102010706020507" pitchFamily="18" charset="2"/>
              </a:rPr>
              <a:t>s</a:t>
            </a:r>
            <a:r>
              <a:rPr lang="en-US" sz="1600" i="1" baseline="-25000" dirty="0" err="1" smtClean="0"/>
              <a:t>vert_iono_gradient_x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4 mm/km, </a:t>
            </a:r>
            <a:r>
              <a:rPr lang="en-US" sz="1600" i="1" dirty="0" smtClean="0">
                <a:latin typeface="Symbol" panose="05050102010706020507" pitchFamily="18" charset="2"/>
              </a:rPr>
              <a:t>t</a:t>
            </a:r>
            <a:r>
              <a:rPr lang="en-US" sz="1600" dirty="0" smtClean="0"/>
              <a:t> = 30s, 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air</a:t>
            </a:r>
            <a:r>
              <a:rPr lang="en-US" sz="1600" dirty="0" smtClean="0"/>
              <a:t> = 81 m/s,</a:t>
            </a:r>
          </a:p>
          <a:p>
            <a:pPr lvl="1"/>
            <a:r>
              <a:rPr lang="en-US" sz="1600" dirty="0" err="1" smtClean="0"/>
              <a:t>x</a:t>
            </a:r>
            <a:r>
              <a:rPr lang="en-US" sz="1600" baseline="-25000" dirty="0" err="1" smtClean="0"/>
              <a:t>air</a:t>
            </a:r>
            <a:r>
              <a:rPr lang="en-US" sz="1600" dirty="0" smtClean="0"/>
              <a:t> dependent on </a:t>
            </a:r>
            <a:r>
              <a:rPr lang="en-US" sz="1600" i="1" dirty="0" smtClean="0"/>
              <a:t>E</a:t>
            </a:r>
            <a:r>
              <a:rPr lang="en-US" sz="1600" i="1" baseline="-25000" dirty="0" smtClean="0"/>
              <a:t>IG</a:t>
            </a:r>
            <a:r>
              <a:rPr lang="en-US" sz="1600" dirty="0" smtClean="0"/>
              <a:t>, see next slide</a:t>
            </a:r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19143" y="2992202"/>
                <a:ext cx="3091551" cy="1050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=(0.15∗2)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𝐴𝑝𝑟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𝑙𝑎𝑡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43" y="2992202"/>
                <a:ext cx="3091551" cy="1050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85900" y="3019443"/>
                <a:ext cx="3207481" cy="1050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=(0.15∗2)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𝐴𝑝𝑟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𝑣𝑒𝑟𝑡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00" y="3019443"/>
                <a:ext cx="3207481" cy="1050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977" t="48270" r="41445" b="46194"/>
          <a:stretch/>
        </p:blipFill>
        <p:spPr>
          <a:xfrm>
            <a:off x="1943368" y="4080374"/>
            <a:ext cx="3702767" cy="333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4977" t="48773" r="46262" b="41916"/>
          <a:stretch/>
        </p:blipFill>
        <p:spPr>
          <a:xfrm>
            <a:off x="6375688" y="3978853"/>
            <a:ext cx="3506598" cy="620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24770" t="35814" r="46193" b="59530"/>
          <a:stretch/>
        </p:blipFill>
        <p:spPr>
          <a:xfrm>
            <a:off x="1943368" y="4562891"/>
            <a:ext cx="3442441" cy="301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4770" t="57329" r="46743" b="32983"/>
          <a:stretch/>
        </p:blipFill>
        <p:spPr>
          <a:xfrm>
            <a:off x="6375688" y="5254138"/>
            <a:ext cx="3680156" cy="684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8525" y="4919079"/>
                <a:ext cx="2499368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m:rPr>
                          <m:nor/>
                        </m:rPr>
                        <a:rPr lang="en-US" sz="1600" b="0" i="1" baseline="-25000" smtClean="0"/>
                        <m:t>pr</m:t>
                      </m:r>
                      <m:r>
                        <m:rPr>
                          <m:nor/>
                        </m:rPr>
                        <a:rPr lang="en-US" sz="1600" i="1" baseline="-25000"/>
                        <m:t>_</m:t>
                      </m:r>
                      <m:r>
                        <m:rPr>
                          <m:nor/>
                        </m:rPr>
                        <a:rPr lang="en-US" sz="1600" i="1" baseline="-25000"/>
                        <m:t>air</m:t>
                      </m:r>
                      <m:r>
                        <m:rPr>
                          <m:nor/>
                        </m:rPr>
                        <a:rPr lang="en-US" sz="1600" i="1"/>
                        <m:t> = </m:t>
                      </m:r>
                      <m:r>
                        <m:rPr>
                          <m:nor/>
                        </m:rPr>
                        <a:rPr lang="en-US" sz="1600" b="0" i="1" smtClean="0"/>
                        <m:t>.11 </m:t>
                      </m:r>
                      <m:r>
                        <m:rPr>
                          <m:nor/>
                        </m:rPr>
                        <a:rPr lang="en-US" sz="1600" i="1"/>
                        <m:t>+</m:t>
                      </m:r>
                      <m:r>
                        <m:rPr>
                          <m:nor/>
                        </m:rPr>
                        <a:rPr lang="en-US" sz="1600" b="0" i="1" smtClean="0"/>
                        <m:t> .14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i="1"/>
                        <m:t>e</m:t>
                      </m:r>
                      <m:r>
                        <a:rPr lang="en-US" sz="1600" i="1" baseline="30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 baseline="30000"/>
                        <m:t>(−</m:t>
                      </m:r>
                      <m:r>
                        <a:rPr lang="el-GR" sz="16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sz="1600" i="1" baseline="30000"/>
                        <m:t>/</m:t>
                      </m:r>
                      <m:r>
                        <m:rPr>
                          <m:nor/>
                        </m:rPr>
                        <a:rPr lang="en-US" sz="1600" b="0" i="1" baseline="30000" smtClean="0"/>
                        <m:t>4</m:t>
                      </m:r>
                      <m:r>
                        <m:rPr>
                          <m:nor/>
                        </m:rPr>
                        <a:rPr lang="en-US" sz="1600" i="1" baseline="30000"/>
                        <m:t>)</m:t>
                      </m:r>
                    </m:oMath>
                  </m:oMathPara>
                </a14:m>
                <a:endParaRPr lang="en-US" sz="16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25" y="4919079"/>
                <a:ext cx="249936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23766" y="4870918"/>
                <a:ext cx="3148022" cy="43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 err="1" smtClean="0">
                    <a:latin typeface="Symbol" panose="05050102010706020507" pitchFamily="18" charset="2"/>
                    <a:ea typeface="Cambria Math" panose="02040503050406030204" pitchFamily="18" charset="0"/>
                  </a:rPr>
                  <a:t>s</a:t>
                </a:r>
                <a:r>
                  <a:rPr lang="en-US" sz="1400" b="0" baseline="-25000" dirty="0" err="1" smtClean="0">
                    <a:ea typeface="Cambria Math" panose="02040503050406030204" pitchFamily="18" charset="0"/>
                  </a:rPr>
                  <a:t>pr_gnd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0.04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 smtClean="0"/>
                  <a:t> for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Symbol" panose="05050102010706020507" pitchFamily="18" charset="2"/>
                    <a:ea typeface="Cambria Math" panose="02040503050406030204" pitchFamily="18" charset="0"/>
                  </a:rPr>
                  <a:t> &lt; </a:t>
                </a:r>
                <a:r>
                  <a:rPr lang="en-US" sz="1400" dirty="0" smtClean="0">
                    <a:latin typeface="Symbol" panose="05050102010706020507" pitchFamily="18" charset="2"/>
                    <a:ea typeface="Cambria Math" panose="02040503050406030204" pitchFamily="18" charset="0"/>
                  </a:rPr>
                  <a:t>35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66" y="4870918"/>
                <a:ext cx="3148022" cy="438390"/>
              </a:xfrm>
              <a:prstGeom prst="rect">
                <a:avLst/>
              </a:prstGeom>
              <a:blipFill rotWithShape="0">
                <a:blip r:embed="rId9"/>
                <a:stretch>
                  <a:fillRect l="-34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23766" y="5400505"/>
                <a:ext cx="3952436" cy="43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 err="1" smtClean="0">
                    <a:latin typeface="Symbol" panose="05050102010706020507" pitchFamily="18" charset="2"/>
                    <a:ea typeface="Cambria Math" panose="02040503050406030204" pitchFamily="18" charset="0"/>
                  </a:rPr>
                  <a:t>s</a:t>
                </a:r>
                <a:r>
                  <a:rPr lang="en-US" sz="1400" b="0" baseline="-25000" dirty="0" err="1" smtClean="0">
                    <a:ea typeface="Cambria Math" panose="02040503050406030204" pitchFamily="18" charset="0"/>
                  </a:rPr>
                  <a:t>pr_gnd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(0.15+0.84×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/>
                                  <m:t>e</m:t>
                                </m:r>
                                <m:r>
                                  <a:rPr lang="en-US" sz="1400" i="1" baseline="30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baseline="30000"/>
                                  <m:t>(−</m:t>
                                </m:r>
                                <m:r>
                                  <a:rPr lang="el-GR" sz="14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baseline="30000"/>
                                  <m:t>/15.5)</m:t>
                                </m:r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0.04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 smtClean="0"/>
                  <a:t> for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Symbol" panose="05050102010706020507" pitchFamily="18" charset="2"/>
                    <a:ea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≥ </a:t>
                </a:r>
                <a:r>
                  <a:rPr lang="en-US" sz="1400" dirty="0">
                    <a:latin typeface="Symbol" panose="05050102010706020507" pitchFamily="18" charset="2"/>
                    <a:ea typeface="Cambria Math" panose="02040503050406030204" pitchFamily="18" charset="0"/>
                  </a:rPr>
                  <a:t>35, </a:t>
                </a:r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66" y="5400505"/>
                <a:ext cx="3952436" cy="438390"/>
              </a:xfrm>
              <a:prstGeom prst="rect">
                <a:avLst/>
              </a:prstGeom>
              <a:blipFill rotWithShape="0">
                <a:blip r:embed="rId10"/>
                <a:stretch>
                  <a:fillRect l="-2778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22568" t="33675" r="43854" b="62173"/>
          <a:stretch/>
        </p:blipFill>
        <p:spPr>
          <a:xfrm>
            <a:off x="6375688" y="4538803"/>
            <a:ext cx="4093829" cy="3652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89364" y="4869967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(AAD B)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58845" y="493997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(GAD C)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9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/>
          <a:lstStyle/>
          <a:p>
            <a:r>
              <a:rPr lang="en-US" dirty="0" smtClean="0"/>
              <a:t>Availability Simulation Assumptions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572"/>
            <a:ext cx="10515600" cy="4935392"/>
          </a:xfrm>
        </p:spPr>
        <p:txBody>
          <a:bodyPr/>
          <a:lstStyle/>
          <a:p>
            <a:r>
              <a:rPr lang="en-US" sz="3200" i="1" dirty="0" smtClean="0"/>
              <a:t>User Distance from GBAS (</a:t>
            </a:r>
            <a:r>
              <a:rPr lang="en-US" sz="3200" i="1" dirty="0" err="1"/>
              <a:t>x</a:t>
            </a:r>
            <a:r>
              <a:rPr lang="en-US" sz="3200" i="1" baseline="-25000" dirty="0" err="1" smtClean="0"/>
              <a:t>air</a:t>
            </a:r>
            <a:r>
              <a:rPr lang="en-US" sz="3200" i="1" dirty="0" smtClean="0"/>
              <a:t>)</a:t>
            </a:r>
          </a:p>
          <a:p>
            <a:pPr lvl="1"/>
            <a:r>
              <a:rPr lang="en-US" dirty="0" smtClean="0"/>
              <a:t>Dependent on assumed E</a:t>
            </a:r>
            <a:r>
              <a:rPr lang="en-US" baseline="-25000" dirty="0" smtClean="0"/>
              <a:t>IG</a:t>
            </a:r>
            <a:r>
              <a:rPr lang="en-US" dirty="0" smtClean="0"/>
              <a:t>, linear: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Y</a:t>
            </a:r>
            <a:r>
              <a:rPr lang="en-US" baseline="-25000" dirty="0" smtClean="0"/>
              <a:t>EIG</a:t>
            </a:r>
            <a:r>
              <a:rPr lang="en-US" dirty="0" smtClean="0"/>
              <a:t> = 0.2 m, M</a:t>
            </a:r>
            <a:r>
              <a:rPr lang="en-US" baseline="-25000" dirty="0" smtClean="0"/>
              <a:t>EIG</a:t>
            </a:r>
            <a:r>
              <a:rPr lang="en-US" dirty="0" smtClean="0"/>
              <a:t> = 0.5 m/km  (500 mm/km)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0346085"/>
              </p:ext>
            </p:extLst>
          </p:nvPr>
        </p:nvGraphicFramePr>
        <p:xfrm>
          <a:off x="5972961" y="1132515"/>
          <a:ext cx="5464729" cy="320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92248" y="5312114"/>
          <a:ext cx="8128002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</a:t>
                      </a:r>
                      <a:r>
                        <a:rPr lang="en-US" b="0" baseline="-25000" dirty="0" smtClean="0"/>
                        <a:t>IG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2.5 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2.75 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3.0 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3.25 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3.5 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X</a:t>
                      </a:r>
                      <a:r>
                        <a:rPr lang="en-US" b="0" baseline="-25000" dirty="0" err="1" smtClean="0"/>
                        <a:t>air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4.6 km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5.1 km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5.6 km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6.1 km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6.6 km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50553" y="2313156"/>
                <a:ext cx="36513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𝐼𝐺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𝐸𝐼𝐺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𝐸𝐼𝐺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53" y="2313156"/>
                <a:ext cx="365138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2310" y="2962212"/>
                <a:ext cx="2897460" cy="972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𝐼𝐺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𝐸𝐼𝐺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𝐸𝐼𝐺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10" y="2962212"/>
                <a:ext cx="2897460" cy="9722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5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/>
          <a:lstStyle/>
          <a:p>
            <a:r>
              <a:rPr lang="en-US" dirty="0" smtClean="0"/>
              <a:t>Availability Simulation Assumptions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5736"/>
            <a:ext cx="3403397" cy="5633208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User Locations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Grid-like pattern for half hemisphere (1/4 globe)</a:t>
            </a:r>
          </a:p>
          <a:p>
            <a:pPr lvl="2"/>
            <a:r>
              <a:rPr lang="en-US" sz="1400" dirty="0" smtClean="0"/>
              <a:t>Approx. equidistant spacing</a:t>
            </a:r>
          </a:p>
          <a:p>
            <a:pPr lvl="2"/>
            <a:r>
              <a:rPr lang="en-US" sz="1400" dirty="0" smtClean="0"/>
              <a:t>Contains all the unique data necessary to apply to full globe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Half hemisphere results applied to rest of globe</a:t>
            </a:r>
          </a:p>
          <a:p>
            <a:pPr lvl="2"/>
            <a:r>
              <a:rPr lang="en-US" sz="1400" dirty="0" smtClean="0"/>
              <a:t>Side study on a simple full-world run confirmed only half hemisphere is necessary</a:t>
            </a:r>
          </a:p>
          <a:p>
            <a:pPr lvl="2"/>
            <a:r>
              <a:rPr lang="en-US" sz="1400" dirty="0" smtClean="0"/>
              <a:t>Mirrored over equator</a:t>
            </a:r>
          </a:p>
          <a:p>
            <a:pPr lvl="2"/>
            <a:r>
              <a:rPr lang="en-US" sz="1400" dirty="0" smtClean="0"/>
              <a:t>Translated 90° longitude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One minute time steps </a:t>
            </a:r>
          </a:p>
          <a:p>
            <a:pPr lvl="2"/>
            <a:r>
              <a:rPr lang="en-US" sz="1400" dirty="0" smtClean="0"/>
              <a:t>sidereal day (1436 minutes)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056" y="1290831"/>
            <a:ext cx="8346147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/>
          <a:lstStyle/>
          <a:p>
            <a:r>
              <a:rPr lang="en-US" dirty="0" smtClean="0"/>
              <a:t>Availability Simulation Assumptions </a:t>
            </a:r>
            <a:r>
              <a:rPr lang="en-US" dirty="0" smtClean="0"/>
              <a:t>(4/4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241571"/>
            <a:ext cx="11476839" cy="5503177"/>
          </a:xfrm>
        </p:spPr>
        <p:txBody>
          <a:bodyPr/>
          <a:lstStyle/>
          <a:p>
            <a:r>
              <a:rPr lang="en-US" sz="3200" i="1" dirty="0" smtClean="0"/>
              <a:t>Constellation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Martinez</a:t>
            </a:r>
            <a:r>
              <a:rPr lang="en-US" dirty="0" smtClean="0"/>
              <a:t>” = 24-Slot Standard Constellation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“</a:t>
            </a:r>
            <a:r>
              <a:rPr lang="en-US" b="1" dirty="0" smtClean="0">
                <a:solidFill>
                  <a:schemeClr val="accent5"/>
                </a:solidFill>
              </a:rPr>
              <a:t>Expanded 24</a:t>
            </a:r>
            <a:r>
              <a:rPr lang="en-US" dirty="0" smtClean="0">
                <a:solidFill>
                  <a:schemeClr val="accent5"/>
                </a:solidFill>
              </a:rPr>
              <a:t>” = 27-slot Standard Constellation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“</a:t>
            </a:r>
            <a:r>
              <a:rPr lang="en-US" b="1" dirty="0" smtClean="0">
                <a:solidFill>
                  <a:schemeClr val="accent5"/>
                </a:solidFill>
              </a:rPr>
              <a:t>Current</a:t>
            </a:r>
            <a:r>
              <a:rPr lang="en-US" dirty="0" smtClean="0">
                <a:solidFill>
                  <a:schemeClr val="accent5"/>
                </a:solidFill>
              </a:rPr>
              <a:t>” Constellation – Week 42 YUMA (Expanded 24 with spares = 32 </a:t>
            </a:r>
            <a:r>
              <a:rPr lang="en-US" dirty="0" err="1" smtClean="0">
                <a:solidFill>
                  <a:schemeClr val="accent5"/>
                </a:solidFill>
              </a:rPr>
              <a:t>sats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sz="3200" i="1" dirty="0" smtClean="0"/>
              <a:t>State </a:t>
            </a:r>
            <a:r>
              <a:rPr lang="en-US" sz="3200" i="1" dirty="0" err="1" smtClean="0"/>
              <a:t>Probabilitites</a:t>
            </a:r>
            <a:endParaRPr lang="en-US" sz="3200" i="1" dirty="0" smtClean="0"/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RTCA/Minimum</a:t>
            </a:r>
            <a:r>
              <a:rPr lang="en-US" dirty="0" smtClean="0"/>
              <a:t>” Constellation State Probabilities: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Historical</a:t>
            </a:r>
            <a:r>
              <a:rPr lang="en-US" dirty="0" smtClean="0"/>
              <a:t>” Constellation State Probabilities: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6554"/>
              </p:ext>
            </p:extLst>
          </p:nvPr>
        </p:nvGraphicFramePr>
        <p:xfrm>
          <a:off x="1307690" y="3877595"/>
          <a:ext cx="7684695" cy="11111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6939"/>
                <a:gridCol w="1536939"/>
                <a:gridCol w="1536939"/>
                <a:gridCol w="1536939"/>
                <a:gridCol w="1536939"/>
              </a:tblGrid>
              <a:tr h="5555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&lt; 21</a:t>
                      </a:r>
                      <a:endParaRPr lang="en-US" sz="2800" b="1" dirty="0"/>
                    </a:p>
                  </a:txBody>
                  <a:tcPr/>
                </a:tc>
              </a:tr>
              <a:tr h="55557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95.0 %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3.0 %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1.2 %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0.8 %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dirty="0" smtClean="0"/>
                        <a:t>%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78607"/>
              </p:ext>
            </p:extLst>
          </p:nvPr>
        </p:nvGraphicFramePr>
        <p:xfrm>
          <a:off x="1307690" y="5430257"/>
          <a:ext cx="7684695" cy="11158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6939"/>
                <a:gridCol w="1536939"/>
                <a:gridCol w="1536939"/>
                <a:gridCol w="1536939"/>
                <a:gridCol w="1536939"/>
              </a:tblGrid>
              <a:tr h="55791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= 21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 &lt; 21</a:t>
                      </a:r>
                      <a:endParaRPr lang="en-US" sz="2800" b="1" dirty="0"/>
                    </a:p>
                  </a:txBody>
                  <a:tcPr/>
                </a:tc>
              </a:tr>
              <a:tr h="55791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98.3 %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0.6 %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1.0 %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0.1 %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dirty="0" smtClean="0"/>
                        <a:t>%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8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709738"/>
            <a:ext cx="10515600" cy="2852737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819324" y="1800226"/>
            <a:ext cx="0" cy="368617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97" y="165101"/>
            <a:ext cx="10515600" cy="1203616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Results Maps Layout</a:t>
            </a:r>
            <a:br>
              <a:rPr lang="en-US" dirty="0" smtClean="0"/>
            </a:br>
            <a:r>
              <a:rPr lang="en-US" sz="2000" i="1" dirty="0" smtClean="0"/>
              <a:t>Constellation State = [24=X%, 23=X%, 22=X%, 21=X%, &lt;21=X%]</a:t>
            </a: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051" b="1726"/>
          <a:stretch/>
        </p:blipFill>
        <p:spPr>
          <a:xfrm>
            <a:off x="1762432" y="1511590"/>
            <a:ext cx="8890887" cy="4533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8425" y="1416341"/>
            <a:ext cx="7351834" cy="439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0825" y="1511590"/>
            <a:ext cx="1140890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3.2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5125" y="1511590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2.91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4687" y="1511590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2.67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7574" y="1511590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2.46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95706" y="1511590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2.23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95706" y="4778666"/>
            <a:ext cx="133119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   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4284" y="4778666"/>
            <a:ext cx="1326389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4.31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86206" y="4778666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4.67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33183" y="4778666"/>
            <a:ext cx="1257909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5.09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9681" y="4778666"/>
            <a:ext cx="124668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5.6 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74202" y="3692816"/>
            <a:ext cx="133119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   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90825" y="2606667"/>
            <a:ext cx="133119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   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54687" y="2606667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3.33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32351" y="3692816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3.43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95706" y="2606667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2.86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23992" y="2606667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2.86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23992" y="3683589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3.69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33184" y="3692816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4.36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90825" y="3683589"/>
            <a:ext cx="124668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4.8 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5276" y="2606667"/>
            <a:ext cx="1257908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3.63</a:t>
            </a:r>
          </a:p>
          <a:p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75817" y="6398541"/>
            <a:ext cx="687705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09797" y="6117881"/>
            <a:ext cx="5709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-25000" dirty="0" smtClean="0"/>
              <a:t>IG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3371850"/>
            <a:ext cx="4956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-25000" dirty="0" smtClean="0"/>
              <a:t>V</a:t>
            </a:r>
            <a:endParaRPr lang="en-US" sz="28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8520673" y="385819"/>
            <a:ext cx="2218372" cy="923330"/>
          </a:xfrm>
          <a:prstGeom prst="rect">
            <a:avLst/>
          </a:prstGeom>
          <a:solidFill>
            <a:srgbClr val="E7E6E6">
              <a:alpha val="25098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vert2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&lt;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maxE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/ E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IG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3616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</a:t>
            </a:r>
            <a:r>
              <a:rPr lang="en-US" dirty="0" err="1" smtClean="0"/>
              <a:t>xPL</a:t>
            </a:r>
            <a:r>
              <a:rPr lang="en-US" dirty="0" smtClean="0"/>
              <a:t> &lt; </a:t>
            </a:r>
            <a:r>
              <a:rPr lang="en-US" dirty="0" err="1" smtClean="0"/>
              <a:t>xAL</a:t>
            </a:r>
            <a:r>
              <a:rPr lang="en-US" dirty="0" smtClean="0"/>
              <a:t> Only </a:t>
            </a:r>
            <a:r>
              <a:rPr lang="en-US" dirty="0" smtClean="0">
                <a:solidFill>
                  <a:srgbClr val="00B050"/>
                </a:solidFill>
              </a:rPr>
              <a:t>(no </a:t>
            </a:r>
            <a:r>
              <a:rPr lang="en-US" dirty="0" err="1" smtClean="0">
                <a:solidFill>
                  <a:srgbClr val="00B050"/>
                </a:solidFill>
              </a:rPr>
              <a:t>Svert</a:t>
            </a:r>
            <a:r>
              <a:rPr lang="en-US" dirty="0" smtClean="0">
                <a:solidFill>
                  <a:srgbClr val="00B050"/>
                </a:solidFill>
              </a:rPr>
              <a:t> Limit)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2000" b="1" i="1" u="sng" dirty="0" smtClean="0"/>
              <a:t>Martinez + RTCA / Minimum </a:t>
            </a:r>
            <a:r>
              <a:rPr lang="en-US" sz="2000" i="1" dirty="0" smtClean="0"/>
              <a:t>Constellation State = [24=95%, 23=3%, 22=1.2%, 21=0.8%, &lt;21=0%]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63040"/>
            <a:ext cx="9418320" cy="5323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15011" y="5445045"/>
            <a:ext cx="1783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Distance and VPL are </a:t>
            </a:r>
            <a:r>
              <a:rPr lang="en-US" u="sng" dirty="0" smtClean="0">
                <a:solidFill>
                  <a:srgbClr val="00B050"/>
                </a:solidFill>
              </a:rPr>
              <a:t>not</a:t>
            </a:r>
            <a:r>
              <a:rPr lang="en-US" dirty="0" smtClean="0">
                <a:solidFill>
                  <a:srgbClr val="00B050"/>
                </a:solidFill>
              </a:rPr>
              <a:t> driving availability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90443"/>
              </p:ext>
            </p:extLst>
          </p:nvPr>
        </p:nvGraphicFramePr>
        <p:xfrm>
          <a:off x="2348344" y="6672580"/>
          <a:ext cx="7793930" cy="18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786"/>
                <a:gridCol w="1558786"/>
                <a:gridCol w="1558786"/>
                <a:gridCol w="1558786"/>
                <a:gridCol w="1558786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4.6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5.6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6.1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solidFill>
                            <a:schemeClr val="accent1"/>
                          </a:solidFill>
                        </a:rPr>
                        <a:t>X</a:t>
                      </a:r>
                      <a:r>
                        <a:rPr lang="en-US" sz="900" b="0" baseline="-25000" dirty="0" err="1" smtClean="0">
                          <a:solidFill>
                            <a:schemeClr val="accent1"/>
                          </a:solidFill>
                        </a:rPr>
                        <a:t>air</a:t>
                      </a:r>
                      <a:r>
                        <a:rPr lang="en-US" sz="900" b="0" baseline="0" dirty="0" smtClean="0">
                          <a:solidFill>
                            <a:schemeClr val="accent1"/>
                          </a:solidFill>
                        </a:rPr>
                        <a:t> = </a:t>
                      </a:r>
                      <a:r>
                        <a:rPr lang="en-US" sz="900" b="0" dirty="0" smtClean="0">
                          <a:solidFill>
                            <a:schemeClr val="accent1"/>
                          </a:solidFill>
                        </a:rPr>
                        <a:t>6.6 km</a:t>
                      </a:r>
                      <a:endParaRPr lang="en-US" sz="9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655</Words>
  <Application>Microsoft Office PowerPoint</Application>
  <PresentationFormat>Widescreen</PresentationFormat>
  <Paragraphs>183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Availability of GAST D versus  Ground Broadcast EIG Parameters and Airborne Geometry Screening</vt:lpstr>
      <vt:lpstr>Simulation Assumptions</vt:lpstr>
      <vt:lpstr>Availability Simulation Assumptions (1/4)</vt:lpstr>
      <vt:lpstr>Availability Simulation Assumptions (2/4)</vt:lpstr>
      <vt:lpstr>Availability Simulation Assumptions (3/4)</vt:lpstr>
      <vt:lpstr>Availability Simulation Assumptions (4/4)</vt:lpstr>
      <vt:lpstr>Simulation Results</vt:lpstr>
      <vt:lpstr>Availability Results Maps Layout Constellation State = [24=X%, 23=X%, 22=X%, 21=X%, &lt;21=X%]</vt:lpstr>
      <vt:lpstr>Availability of xPL &lt; xAL Only (no Svert Limit) Martinez + RTCA / Minimum Constellation State = [24=95%, 23=3%, 22=1.2%, 21=0.8%, &lt;21=0%]</vt:lpstr>
      <vt:lpstr>Availability of XPL &lt; XAL  &amp;  Svert2 &lt; EV / EIG Martinez + RTCA / Minimum Constellation State = [24=95%, 23=3%, 22=1.2%, 21=0.8%, &lt;21=0%]</vt:lpstr>
      <vt:lpstr>Availability of XPL &lt; XAL  &amp;  Svert2 &lt; EV / EIG Martinez + Historical Constellation State = [24=98.3%, 23=0.6%, 22=1.0%, 21=0.1%, &lt;21=0%]</vt:lpstr>
      <vt:lpstr>Availability of XPL &lt; XAL  &amp;  Svert2 &lt; EV / EIG Expanded 24 + RTCA / Minimum Constellation State = [27=95%, 26=3%, 25=1.2%, 24=0.8%, &lt;21=0%]</vt:lpstr>
      <vt:lpstr>Availability of XPL &lt; XAL  &amp;  Svert2 &lt; EV / EIG Week 42 YUMA + RTCA / Minimum Constellation State = [31=95%, 30=3%, 29=1.2%, 28=0.8%, &lt;28=0%]</vt:lpstr>
      <vt:lpstr>Availability of XPL &lt; XAL  &amp;  Svert2 &lt; EV / EIG Week 42 YUMA + Historical Constellation State = [31=98.3%, 30=0.6%, 29=1.0%, 28=0.1%, &lt;28=0%]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Availability of GAST D versus  Ground Broadcast EIG Paramters and Airborne Geometry Screening</dc:title>
  <dc:creator>Matt H.</dc:creator>
  <cp:lastModifiedBy>Matt H.</cp:lastModifiedBy>
  <cp:revision>59</cp:revision>
  <dcterms:created xsi:type="dcterms:W3CDTF">2020-01-28T19:34:03Z</dcterms:created>
  <dcterms:modified xsi:type="dcterms:W3CDTF">2020-10-07T07:57:40Z</dcterms:modified>
</cp:coreProperties>
</file>